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80" r:id="rId9"/>
    <p:sldMasterId id="2147483804" r:id="rId10"/>
  </p:sldMasterIdLst>
  <p:notesMasterIdLst>
    <p:notesMasterId r:id="rId24"/>
  </p:notesMasterIdLst>
  <p:sldIdLst>
    <p:sldId id="257" r:id="rId11"/>
    <p:sldId id="259" r:id="rId12"/>
    <p:sldId id="262" r:id="rId13"/>
    <p:sldId id="263" r:id="rId14"/>
    <p:sldId id="268" r:id="rId15"/>
    <p:sldId id="267" r:id="rId16"/>
    <p:sldId id="273" r:id="rId17"/>
    <p:sldId id="265" r:id="rId18"/>
    <p:sldId id="276" r:id="rId19"/>
    <p:sldId id="261" r:id="rId20"/>
    <p:sldId id="272" r:id="rId21"/>
    <p:sldId id="275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899D-E1D0-49BE-84F2-A431252942B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CBA0-6A09-4CBD-8092-0A95333A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3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CBA0-6A09-4CBD-8092-0A95333A80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B8122C-7474-47C1-8462-CF3EC17CCE10}" type="slidenum">
              <a:rPr lang="ru-RU" alt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7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028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558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029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38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66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115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44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54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052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31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4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65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4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79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1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2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7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6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15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72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1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35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5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2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79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26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4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06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4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47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2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9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53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00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44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0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7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35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0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29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2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7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18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99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38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03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2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27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9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1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38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95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24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76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3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25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35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44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3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1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78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6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13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10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68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71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62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90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584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92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37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34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67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30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26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46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5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1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10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2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76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858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58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58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6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686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04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97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610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907B-73C2-4890-8040-1FA2368C45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61B7-D413-40FB-AB47-14D77B262A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67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384D-05D9-4318-B321-1B15F8C5A7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1AD9-F118-4D91-B3BD-7ADEDC04F2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672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84F-5D31-4498-B6CA-0B16627A1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4785-8FA8-4B19-8FBA-4C4561C7A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448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0A-D947-4532-9794-F307A95545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976-AF97-417F-A063-D6AB33737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4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19F0-1D08-4458-B266-8B9B00FFA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59C2-006C-495D-AC1E-46F14CC75B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224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60C-6047-4E60-9CE9-5E62A4498C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D62F-F034-4F5B-9FB9-8B300F35CA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041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98B7-261C-4E8F-9E50-13D04F91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4F2-DFCA-4156-8C4D-85B0C21C3B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703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11E6-6337-41B1-B74D-91093D5B51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FC9C-0AC8-4670-95C6-D39AD89A70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64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34D-B771-4DFD-875D-0EB1DD9CB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BE0-0969-43A0-AB79-279C980F7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766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DD55-B923-4AF0-8AF1-B95DFE85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6DD5-44FF-47A0-A365-EE8A459A8D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023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8DC-004D-4560-998D-62D83B443D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D793-493B-44CC-B222-6D5FE30A1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7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1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0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5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0DCCB-4800-421F-8464-57E98CEAA2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8640D6-DFD1-47CA-AE4E-E0FCA48650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90688" y="333375"/>
            <a:ext cx="6480175" cy="1008063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  дошкольное образовательное учреждение детский сад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«Сказка»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altLang="ru-RU" sz="1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1" y="1628801"/>
            <a:ext cx="5688632" cy="17414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ценности»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5003800" y="4868863"/>
            <a:ext cx="3384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Уралева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Л.Н.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214813" y="6072188"/>
            <a:ext cx="715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 г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000500"/>
            <a:ext cx="17922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18125"/>
            <a:ext cx="36004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1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1440160" cy="106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404664"/>
            <a:ext cx="518457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Семейные ценности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2" name="Picture 6" descr="C:\Users\DETSAD\Desktop\ФОТО СЕМЬЯ\IMG-67bdb5f51e72e2332e4751270d235e91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" r="39202" b="45263"/>
          <a:stretch/>
        </p:blipFill>
        <p:spPr bwMode="auto">
          <a:xfrm>
            <a:off x="1259632" y="4072086"/>
            <a:ext cx="2096383" cy="23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ETSAD\Desktop\ФОТО СЕМЬЯ\кирилл и лёня\IMG-2c8527c233e1eed42dc7d4e98c73b773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15171" b="5492"/>
          <a:stretch/>
        </p:blipFill>
        <p:spPr bwMode="auto">
          <a:xfrm>
            <a:off x="6516216" y="4072086"/>
            <a:ext cx="2006003" cy="23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052736"/>
            <a:ext cx="80625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передаёт ребёнку культурные  и национальные ценности, которые являются важной частью нашего наследия.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говорил один неизвестный автор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«Мы растём в разных направлениях, но наши корни остаются целыми». Это и есть формирование национальной идентичности.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Николай Добролюбов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сказал: «настоящий патриот не уживается с неприязнью к отдельным народностям».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важность уважения и понимания культурного наследия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других народов. </a:t>
            </a:r>
          </a:p>
        </p:txBody>
      </p:sp>
      <p:pic>
        <p:nvPicPr>
          <p:cNvPr id="15" name="Picture 8" descr="C:\Users\DETSAD\Desktop\ФОТО2024\ФОТОГРАФИИ\ФОТО МОЯ СЕМЬЯ\ФОТО МОЯ СЕМЬЯ\МОЯ СЕМЬЯ\мои дети и внуки\Кирюшка\IMG_20190316_1528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5" b="54561"/>
          <a:stretch/>
        </p:blipFill>
        <p:spPr bwMode="auto">
          <a:xfrm>
            <a:off x="3907790" y="4072086"/>
            <a:ext cx="1976492" cy="22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032"/>
            <a:ext cx="1296144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971600" y="404812"/>
            <a:ext cx="7726313" cy="1151979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/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611560" y="476672"/>
            <a:ext cx="8064896" cy="576064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/>
              <a:t>Какие бывают традиции и праздники? </a:t>
            </a:r>
          </a:p>
          <a:p>
            <a:pPr eaLnBrk="1" hangingPunct="1">
              <a:defRPr/>
            </a:pPr>
            <a:r>
              <a:rPr lang="ru-RU" altLang="ru-RU" sz="2000" dirty="0" smtClean="0"/>
              <a:t>Семейные и общенародные </a:t>
            </a:r>
            <a:r>
              <a:rPr lang="ru-RU" altLang="ru-RU" sz="2000" dirty="0"/>
              <a:t>праздники</a:t>
            </a:r>
            <a:r>
              <a:rPr lang="ru-RU" altLang="ru-RU" sz="2000" dirty="0" smtClean="0"/>
              <a:t>;</a:t>
            </a:r>
          </a:p>
          <a:p>
            <a:pPr marL="0" indent="0" eaLnBrk="1" hangingPunct="1">
              <a:buNone/>
              <a:defRPr/>
            </a:pPr>
            <a:r>
              <a:rPr lang="ru-RU" altLang="ru-RU" sz="2000" dirty="0" smtClean="0"/>
              <a:t>     Совместное чтение сказок и обыгрывание их; </a:t>
            </a:r>
          </a:p>
          <a:p>
            <a:pPr eaLnBrk="1" hangingPunct="1">
              <a:defRPr/>
            </a:pPr>
            <a:r>
              <a:rPr lang="ru-RU" altLang="ru-RU" sz="2000" dirty="0" smtClean="0"/>
              <a:t>Прогулки всей семьей, поездки в интересные места;</a:t>
            </a:r>
          </a:p>
          <a:p>
            <a:pPr eaLnBrk="1" hangingPunct="1">
              <a:defRPr/>
            </a:pPr>
            <a:r>
              <a:rPr lang="ru-RU" altLang="ru-RU" sz="2000" dirty="0" smtClean="0"/>
              <a:t>Православные традиции; </a:t>
            </a:r>
          </a:p>
          <a:p>
            <a:pPr eaLnBrk="1" hangingPunct="1">
              <a:defRPr/>
            </a:pPr>
            <a:r>
              <a:rPr lang="ru-RU" altLang="ru-RU" sz="2000" dirty="0" err="1" smtClean="0"/>
              <a:t>Квесты</a:t>
            </a:r>
            <a:r>
              <a:rPr lang="ru-RU" altLang="ru-RU" sz="2000" dirty="0" smtClean="0"/>
              <a:t> по случаю дня рождения; </a:t>
            </a:r>
          </a:p>
          <a:p>
            <a:pPr eaLnBrk="1" hangingPunct="1">
              <a:defRPr/>
            </a:pPr>
            <a:r>
              <a:rPr lang="ru-RU" altLang="ru-RU" sz="2000" dirty="0" smtClean="0"/>
              <a:t>Семейное приготовление какого то любимого блюда; </a:t>
            </a:r>
          </a:p>
          <a:p>
            <a:pPr eaLnBrk="1" hangingPunct="1">
              <a:defRPr/>
            </a:pPr>
            <a:r>
              <a:rPr lang="ru-RU" altLang="ru-RU" sz="2000" dirty="0" smtClean="0"/>
              <a:t>Семейный вечер чтения стихов;</a:t>
            </a:r>
          </a:p>
          <a:p>
            <a:pPr eaLnBrk="1" hangingPunct="1">
              <a:defRPr/>
            </a:pPr>
            <a:r>
              <a:rPr lang="ru-RU" altLang="ru-RU" sz="2000" dirty="0" smtClean="0"/>
              <a:t>Домашний театр или домашние посиделки;</a:t>
            </a:r>
          </a:p>
          <a:p>
            <a:pPr eaLnBrk="1" hangingPunct="1">
              <a:defRPr/>
            </a:pPr>
            <a:r>
              <a:rPr lang="ru-RU" altLang="ru-RU" sz="2400" dirty="0"/>
              <a:t> </a:t>
            </a:r>
            <a:endParaRPr lang="ru-RU" altLang="ru-RU" sz="2400" dirty="0" smtClean="0"/>
          </a:p>
        </p:txBody>
      </p:sp>
      <p:pic>
        <p:nvPicPr>
          <p:cNvPr id="15366" name="Picture 6" descr="C:\Documents and Settings\Семья Широковых\Рабочий стол\работа\всякая всячина для презентации\дети детский сад\17b87ecacd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413" y="-6818313"/>
            <a:ext cx="10795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:\Documents and Settings\Семья Широковых\Рабочий стол\работа\всякая всячина для презентации\дети детский сад\17b87ecacd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413" y="-6818313"/>
            <a:ext cx="10795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C:\Documents and Settings\Семья Широковых\Рабочий стол\работа\всякая всячина для презентации\дети детский сад\17b87ecacd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413" y="-6818313"/>
            <a:ext cx="10795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DETSAD\Desktop\ВСЕ ФОТОГРАФИИ\наша жизнь в группе\МАНКА, ФАСОЛЬ,ГОРОХ\863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185655" cy="303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t="4313" r="19041" b="21962"/>
          <a:stretch/>
        </p:blipFill>
        <p:spPr bwMode="auto">
          <a:xfrm>
            <a:off x="2051720" y="3933056"/>
            <a:ext cx="2437224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DETSAD\Desktop\ВСЕ ФОТОГРАФИИ\наша жизнь в группе\МАНКА, ФАСОЛЬ,ГОРОХ\863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08" y="3437384"/>
            <a:ext cx="2185655" cy="303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59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dirty="0" smtClean="0"/>
              <a:t>Как создать семейные традиции?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16340"/>
            <a:ext cx="8085584" cy="5073427"/>
          </a:xfrm>
        </p:spPr>
        <p:txBody>
          <a:bodyPr/>
          <a:lstStyle/>
          <a:p>
            <a:r>
              <a:rPr lang="ru-RU" sz="2000" b="1" dirty="0" smtClean="0"/>
              <a:t>1</a:t>
            </a:r>
            <a:r>
              <a:rPr lang="ru-RU" sz="2000" dirty="0" smtClean="0"/>
              <a:t>. </a:t>
            </a:r>
            <a:r>
              <a:rPr lang="ru-RU" sz="2400" dirty="0" smtClean="0"/>
              <a:t>Придумать саму традицию.</a:t>
            </a:r>
          </a:p>
          <a:p>
            <a:r>
              <a:rPr lang="ru-RU" sz="2400" dirty="0" smtClean="0"/>
              <a:t>2. Сделать первый шаг.</a:t>
            </a:r>
          </a:p>
          <a:p>
            <a:r>
              <a:rPr lang="ru-RU" sz="2400" dirty="0" smtClean="0"/>
              <a:t>3. Умеренность в своих желаниях. </a:t>
            </a:r>
          </a:p>
          <a:p>
            <a:r>
              <a:rPr lang="ru-RU" sz="2400" dirty="0" smtClean="0"/>
              <a:t>4. Закрепление традиций.</a:t>
            </a:r>
          </a:p>
          <a:p>
            <a:r>
              <a:rPr lang="ru-RU" sz="2400" dirty="0" smtClean="0"/>
              <a:t>5. Уметь уважать мнение других членов своей семьи.</a:t>
            </a:r>
          </a:p>
          <a:p>
            <a:r>
              <a:rPr lang="ru-RU" sz="2400" dirty="0" smtClean="0"/>
              <a:t>6. Соблюдение традиций своей семьи. 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8194" name="Picture 2" descr="C:\Users\DETSAD\Desktop\ФОТО СЕМЬЯ\IMG-2acb2967333ed449478b1db19f79e768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2" b="38317"/>
          <a:stretch/>
        </p:blipFill>
        <p:spPr bwMode="auto">
          <a:xfrm>
            <a:off x="5691336" y="4082509"/>
            <a:ext cx="2481064" cy="22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TSAD\Desktop\ФОТО СЕМЬЯ\полина\IMG-fdb188eae3feedc0b26df9728fd464a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2"/>
            <a:ext cx="2880320" cy="220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sp>
        <p:nvSpPr>
          <p:cNvPr id="18435" name="Объект 3"/>
          <p:cNvSpPr>
            <a:spLocks noGrp="1"/>
          </p:cNvSpPr>
          <p:nvPr>
            <p:ph idx="1"/>
          </p:nvPr>
        </p:nvSpPr>
        <p:spPr>
          <a:xfrm>
            <a:off x="755650" y="1268413"/>
            <a:ext cx="7561263" cy="48577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Родительские собрания 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Консультации: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такое семья?»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бывают традиции?»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 какие игры лучше всего играть с детьми дома»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правильно проводить с ребёнком время на прогулке»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 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 родителей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изготовлению игр.  </a:t>
            </a:r>
          </a:p>
        </p:txBody>
      </p:sp>
    </p:spTree>
    <p:extLst>
      <p:ext uri="{BB962C8B-B14F-4D97-AF65-F5344CB8AC3E}">
        <p14:creationId xmlns:p14="http://schemas.microsoft.com/office/powerpoint/2010/main" val="8428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36" y="332656"/>
            <a:ext cx="7931150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147" name="Объект 3"/>
          <p:cNvSpPr>
            <a:spLocks noGrp="1"/>
          </p:cNvSpPr>
          <p:nvPr>
            <p:ph idx="1"/>
          </p:nvPr>
        </p:nvSpPr>
        <p:spPr>
          <a:xfrm>
            <a:off x="590381" y="718839"/>
            <a:ext cx="8093769" cy="6086624"/>
          </a:xfrm>
          <a:solidFill>
            <a:schemeClr val="bg1"/>
          </a:solidFill>
        </p:spPr>
        <p:txBody>
          <a:bodyPr/>
          <a:lstStyle/>
          <a:p>
            <a:pPr lvl="8" algn="just">
              <a:buFont typeface="Wingdings" pitchFamily="2" charset="2"/>
              <a:buChar char="v"/>
            </a:pPr>
            <a:endParaRPr lang="ru-RU" altLang="ru-RU" sz="3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>
              <a:buFont typeface="Wingdings" pitchFamily="2" charset="2"/>
              <a:buChar char="v"/>
            </a:pPr>
            <a:endParaRPr lang="ru-RU" altLang="ru-RU" sz="3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just">
              <a:buFont typeface="Wingdings" pitchFamily="2" charset="2"/>
              <a:buChar char="v"/>
            </a:pPr>
            <a:endParaRPr lang="ru-RU" altLang="ru-RU" sz="3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7"/>
          <a:stretch>
            <a:fillRect/>
          </a:stretch>
        </p:blipFill>
        <p:spPr bwMode="auto">
          <a:xfrm>
            <a:off x="7380288" y="4724400"/>
            <a:ext cx="132873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602926" y="1556792"/>
            <a:ext cx="4851494" cy="10081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dirty="0" smtClean="0">
                <a:solidFill>
                  <a:prstClr val="black"/>
                </a:solidFill>
                <a:ea typeface="Calibri"/>
                <a:cs typeface="Times New Roman"/>
              </a:rPr>
              <a:t>Семейные ценности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Овал 8"/>
          <p:cNvSpPr/>
          <p:nvPr/>
        </p:nvSpPr>
        <p:spPr>
          <a:xfrm>
            <a:off x="631126" y="3090461"/>
            <a:ext cx="2343066" cy="122413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8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Это обычаи и традиции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06608" y="3001312"/>
            <a:ext cx="2183241" cy="12166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Это чувства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02926" y="5303521"/>
            <a:ext cx="4703230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Это всё, что люди переживают вместе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29" y="168425"/>
            <a:ext cx="1445771" cy="11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24505" y="393156"/>
            <a:ext cx="685986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моей презентации «Семейные ценности» 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053956">
            <a:off x="2400112" y="2769697"/>
            <a:ext cx="757363" cy="109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9605432">
            <a:off x="7239123" y="2355620"/>
            <a:ext cx="109080" cy="670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93" y="4105506"/>
            <a:ext cx="450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1985">
            <a:off x="6924747" y="4225660"/>
            <a:ext cx="450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DETSAD\Desktop\ФОТО СЕМЬЯ\IMG-22747f42388ce09ca82eac24440d5e34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583437"/>
            <a:ext cx="2952328" cy="27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DETSAD\Desktop\ФОТО СЕМЬЯ\IMG-22747f42388ce09ca82eac24440d5e34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564905"/>
            <a:ext cx="2952328" cy="27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325"/>
            <a:ext cx="34575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28833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920880" cy="604867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важнейшим институтом в жизни каждого человека и именно она формирует нашу личность, мировосприятие и ценности. В этой презентации мы рассмотрим, что такое семья, почему она важна, и какие ценности она передаёт нам.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это группа людей, связанных между собой кровными или брачными узами. Она обеспечивает нам чувство безопасности, любви и поддержки.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передает нам культурные и национальные ценности, которые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являются частью нашего наследия.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012239" cy="26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ETSAD\Desktop\ФОТО СЕМЬЯ\IMG-fdb188eae3feedc0b26df9728fd464a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168352" cy="26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142617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создания этой презентации является желание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семейными ценностями: любовь, доверие, доброта, верность, взаимопонимание, уважение. Научить видеть хорошее и замечать плохое.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 у маленького человека понимание роли семьи, её значимости и уникальности. Именно в окружении близких  дети учатся правильно выражать свои чувства, доброту и щедрость, уважение и любовь, нежность, доверие и честность…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Горяиновых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Объект 3"/>
          <p:cNvSpPr>
            <a:spLocks noGrp="1"/>
          </p:cNvSpPr>
          <p:nvPr>
            <p:ph idx="1"/>
          </p:nvPr>
        </p:nvSpPr>
        <p:spPr>
          <a:xfrm>
            <a:off x="763042" y="1772815"/>
            <a:ext cx="7859216" cy="465179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45310"/>
            <a:ext cx="38290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DETSAD\Desktop\ФОТО СЕМЬЯ\IMG-87c5c2036c29c19f14c85dffeecf0d0f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4" r="8410" b="25607"/>
          <a:stretch/>
        </p:blipFill>
        <p:spPr bwMode="auto">
          <a:xfrm>
            <a:off x="3752096" y="3563566"/>
            <a:ext cx="2304256" cy="27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TSAD\Desktop\ФОТО СЕМЬЯ\юля г\IMG-244fd483ab5423ee8bb70e474872783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63566"/>
            <a:ext cx="2088232" cy="27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ETSAD\Desktop\ФОТО СЕМЬЯ\юля г\IMG-89d98f5e518afd8c3171966b2a2564e3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11488"/>
          <a:stretch/>
        </p:blipFill>
        <p:spPr bwMode="auto">
          <a:xfrm>
            <a:off x="6588224" y="3703215"/>
            <a:ext cx="2027932" cy="27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3"/>
          <p:cNvSpPr>
            <a:spLocks noGrp="1"/>
          </p:cNvSpPr>
          <p:nvPr>
            <p:ph idx="1"/>
          </p:nvPr>
        </p:nvSpPr>
        <p:spPr>
          <a:xfrm>
            <a:off x="755576" y="260648"/>
            <a:ext cx="7992888" cy="613539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ценности  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первым местом, где дети обретают социальные навыки и учатся уважению, 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ерпению,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ответственности.</a:t>
            </a:r>
          </a:p>
          <a:p>
            <a:pPr marL="0" indent="0" algn="just" eaLnBrk="1" hangingPunct="1"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первым местом, где дети учатся общаться с другими людьми. В семье формируются навыки общения и сотрудничества, дети учатся разрешать свои конфликты и находить общий язык с другими членами семьи. </a:t>
            </a:r>
          </a:p>
          <a:p>
            <a:pPr marL="0" indent="0" algn="just" eaLnBrk="1" hangingPunct="1"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местом, где дети учатся заботиться о других  и проявлять альтруизм. Все эти социальные навыки, сформированные в семье, являются важными для успешной адаптации в обществе и построения здоровых отношений в будущем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емья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Бабуриных: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ru-RU" altLang="ru-RU" sz="18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endParaRPr lang="ru-RU" altLang="ru-RU" sz="1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 smtClean="0"/>
          </a:p>
        </p:txBody>
      </p:sp>
      <p:pic>
        <p:nvPicPr>
          <p:cNvPr id="6146" name="Picture 2" descr="C:\Users\DETSAD\Desktop\ФОТО СЕМЬЯ\надя\IMG-a9a0d16fc5df1dd50d42107e2b616dc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53073"/>
            <a:ext cx="2016224" cy="24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TSAD\Desktop\ФОТО СЕМЬЯ\надя\IMG-2249bbdf49a5c0f69529d170d3030671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b="16217"/>
          <a:stretch/>
        </p:blipFill>
        <p:spPr bwMode="auto">
          <a:xfrm>
            <a:off x="3666270" y="4221088"/>
            <a:ext cx="2088232" cy="22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TSAD\Desktop\ФОТО СЕМЬЯ\надя\IMG-e45952f75e5143a96ba4b6c83e331f21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20362" r="-1" b="20834"/>
          <a:stretch/>
        </p:blipFill>
        <p:spPr bwMode="auto">
          <a:xfrm>
            <a:off x="6249051" y="4053074"/>
            <a:ext cx="2304256" cy="244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62056" cy="28803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5" name="Объект 3"/>
          <p:cNvSpPr>
            <a:spLocks noGrp="1"/>
          </p:cNvSpPr>
          <p:nvPr>
            <p:ph idx="1"/>
          </p:nvPr>
        </p:nvSpPr>
        <p:spPr>
          <a:xfrm>
            <a:off x="683568" y="404664"/>
            <a:ext cx="7920880" cy="6048672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ценности  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играет важную роль в эмоциональном развитии ребёнка. Она обеспечивает ребёнку чувство безопасности, любви и поддержки, что является основой для эмоционального развития.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учит ребёнка управлять своими эмоциями, развивать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формировать здоровые отношения.  Учит любить своих близких и тех, кого приручили.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altLang="ru-RU" sz="2000" b="1" dirty="0" smtClean="0"/>
              <a:t> Семья Алексеевых</a:t>
            </a:r>
          </a:p>
        </p:txBody>
      </p:sp>
      <p:pic>
        <p:nvPicPr>
          <p:cNvPr id="4098" name="Picture 2" descr="C:\Users\DETSAD\Desktop\ФОТО СЕМЬЯ\дима\IMG-22747f42388ce09ca82eac24440d5e34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4131" r="5746" b="13335"/>
          <a:stretch/>
        </p:blipFill>
        <p:spPr bwMode="auto">
          <a:xfrm>
            <a:off x="6456405" y="2902565"/>
            <a:ext cx="2160240" cy="27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TSAD\Desktop\ФОТО2024\АВГУСТ 2024(2)\20240801_0927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 t="30022" r="27958" b="22775"/>
          <a:stretch/>
        </p:blipFill>
        <p:spPr bwMode="auto">
          <a:xfrm rot="5400000">
            <a:off x="2999887" y="3772850"/>
            <a:ext cx="2052811" cy="16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TSAD\Desktop\для подтверждения вышки\ПОДТВЕРЖДЕНИЕ КАТЕГОРИИУРАЛЕВА ЛН\Фотографии (3)\ЭТО ПРО НАС\Наше творчество\20201016_1558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43424" b="12771"/>
          <a:stretch/>
        </p:blipFill>
        <p:spPr bwMode="auto">
          <a:xfrm rot="5400000">
            <a:off x="4547474" y="4440831"/>
            <a:ext cx="2240502" cy="132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TSAD\Desktop\ФОТО СЕМЬЯ\дима\dpj8AutXgXzv8W8h_dHVCX9LIHAmx8nx--O1okVrRcLed1TOOU3C7WdJ66UGS2eNNHTju3GTnKF0ULdXLv6MTLx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55" y="3374798"/>
            <a:ext cx="2304256" cy="28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TSAD\Desktop\ФОТО СЕМЬЯ\дима\IMG-22747f42388ce09ca82eac24440d5e34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4131" r="5746" b="13335"/>
          <a:stretch/>
        </p:blipFill>
        <p:spPr bwMode="auto">
          <a:xfrm>
            <a:off x="6608805" y="3054965"/>
            <a:ext cx="2160240" cy="27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TSAD\Desktop\ФОТО СЕМЬЯ\илья\IMG-20e989ba4e5e357624cff79b149ce922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18308" b="4031"/>
          <a:stretch/>
        </p:blipFill>
        <p:spPr bwMode="auto">
          <a:xfrm>
            <a:off x="539552" y="3088972"/>
            <a:ext cx="1934776" cy="27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TSAD\Desktop\ФОТО СЕМЬЯ\илья\IMG-a6ae645a36e74cb7a7c78f17449ce03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27" y="4005064"/>
            <a:ext cx="1800931" cy="2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TSAD\Desktop\ФОТО СЕМЬЯ\илья\IMG-6f272ac85b5561f60f5e341935231b1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49" y="3314948"/>
            <a:ext cx="1816746" cy="29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86012"/>
            <a:ext cx="7782715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Семейные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ценности  </a:t>
            </a:r>
            <a:endParaRPr lang="ru-RU" dirty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Семья </a:t>
            </a:r>
            <a:r>
              <a:rPr lang="ru-RU" sz="2000" dirty="0" smtClean="0">
                <a:ea typeface="Calibri"/>
                <a:cs typeface="Times New Roman"/>
              </a:rPr>
              <a:t>- это всё то,  </a:t>
            </a:r>
            <a:r>
              <a:rPr lang="ru-RU" sz="2000" dirty="0">
                <a:ea typeface="Calibri"/>
                <a:cs typeface="Times New Roman"/>
              </a:rPr>
              <a:t>что люди переживают </a:t>
            </a:r>
            <a:r>
              <a:rPr lang="ru-RU" sz="2000" dirty="0" smtClean="0">
                <a:ea typeface="Calibri"/>
                <a:cs typeface="Times New Roman"/>
              </a:rPr>
              <a:t>вместе. Сохраняя любовь, уважение, заботу друг о друге.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Семейные ценности </a:t>
            </a:r>
            <a:r>
              <a:rPr lang="ru-RU" sz="2000" dirty="0" smtClean="0">
                <a:ea typeface="Calibri"/>
                <a:cs typeface="Times New Roman"/>
              </a:rPr>
              <a:t>- это присущие семье нормы и стиль поведения, привычки и взгляды, а так же и семейные обычаи – установленный порядок поведения в быту.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 </a:t>
            </a:r>
            <a:r>
              <a:rPr lang="ru-RU" sz="2000" b="1" dirty="0" smtClean="0">
                <a:ea typeface="Calibri"/>
                <a:cs typeface="Times New Roman"/>
              </a:rPr>
              <a:t>                                                                             Семья </a:t>
            </a:r>
            <a:r>
              <a:rPr lang="ru-RU" sz="2000" b="1" dirty="0" err="1" smtClean="0">
                <a:ea typeface="Calibri"/>
                <a:cs typeface="Times New Roman"/>
              </a:rPr>
              <a:t>Ховриных</a:t>
            </a:r>
            <a:endParaRPr lang="ru-RU" sz="2000" b="1" dirty="0" smtClean="0">
              <a:ea typeface="Calibri"/>
              <a:cs typeface="Times New Roman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265939"/>
            <a:ext cx="2232249" cy="28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882344" cy="9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Объект 3"/>
          <p:cNvSpPr>
            <a:spLocks noGrp="1"/>
          </p:cNvSpPr>
          <p:nvPr>
            <p:ph idx="1"/>
          </p:nvPr>
        </p:nvSpPr>
        <p:spPr>
          <a:xfrm>
            <a:off x="683568" y="260647"/>
            <a:ext cx="8064896" cy="6134571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Семейные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ценности  </a:t>
            </a:r>
            <a:endParaRPr lang="ru-RU" alt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говорил один неизвестный автор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«Мы растём в разных направлениях, но наши корни остаются целыми». Это и есть формирование национальной идентичности. </a:t>
            </a:r>
            <a:endParaRPr lang="ru-RU" alt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передаёт ребёнку культурные  и национальные ценности, которые являются важной частью нашего наследия.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Семейные ценности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основаны на таких принципах, как любовь, забота, уважение и доверие между членами своей семьи.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Эти ценности передаются из поколения в поколение.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Семейные ценности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включают в себя такие традиции, как</a:t>
            </a:r>
          </a:p>
          <a:p>
            <a:pPr marL="0" indent="0" algn="just" eaLnBrk="1" hangingPunct="1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семейные праздники, обычаи.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               семья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Чувериных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DETSAD\Desktop\ФОТО СЕМЬЯ\IMG-ce2f66b4bcccd1bdacc31119ee7a772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05" y="4005064"/>
            <a:ext cx="191227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TSAD\Desktop\ФОТО СЕМЬЯ\кирилл и лёня\IMG-ebdf1312970df2206055239991399f0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8" y="4149080"/>
            <a:ext cx="1484107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TSAD\Desktop\IMG-bf785ac797798721a44fd6730630c8b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06" y="4039578"/>
            <a:ext cx="1783341" cy="23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986" y="332656"/>
            <a:ext cx="8229600" cy="566936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Семейные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ценности  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003232" cy="5688632"/>
          </a:xfrm>
        </p:spPr>
        <p:txBody>
          <a:bodyPr/>
          <a:lstStyle/>
          <a:p>
            <a:r>
              <a:rPr lang="ru-RU" sz="2000" b="1" dirty="0" smtClean="0"/>
              <a:t>Это чувства </a:t>
            </a:r>
            <a:r>
              <a:rPr lang="ru-RU" sz="2000" dirty="0" smtClean="0"/>
              <a:t>-  благодаря которым семья становится крепкой. </a:t>
            </a:r>
          </a:p>
          <a:p>
            <a:r>
              <a:rPr lang="ru-RU" sz="2000" dirty="0" smtClean="0"/>
              <a:t>Это всё то, что люди переживают вместе внутри дома , благополучие, радость, проблемы, трудности…</a:t>
            </a:r>
          </a:p>
          <a:p>
            <a:r>
              <a:rPr lang="ru-RU" sz="2000" b="1" dirty="0" smtClean="0"/>
              <a:t>Правила поведения</a:t>
            </a:r>
            <a:r>
              <a:rPr lang="ru-RU" sz="2000" dirty="0" smtClean="0"/>
              <a:t>: плохое или хорошее закладывается в семье с самого детства.</a:t>
            </a:r>
          </a:p>
          <a:p>
            <a:r>
              <a:rPr lang="ru-RU" sz="2000" b="1" dirty="0" smtClean="0"/>
              <a:t>Семейные ценности </a:t>
            </a:r>
            <a:r>
              <a:rPr lang="ru-RU" sz="2000" dirty="0" smtClean="0"/>
              <a:t>формируют у маленького человека понимание роли семьи, её значимость и уникальность, дети учатся правильно выражать свои чувства, доброту и щедрость, уважение и ответственность за свои поступки, любовь, доверие, честность.                                       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Семья Макаровых</a:t>
            </a:r>
          </a:p>
          <a:p>
            <a:endParaRPr lang="ru-RU" sz="1800" dirty="0"/>
          </a:p>
        </p:txBody>
      </p:sp>
      <p:pic>
        <p:nvPicPr>
          <p:cNvPr id="2052" name="Picture 4" descr="C:\Users\DETSAD\Pictures\ю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9269"/>
            <a:ext cx="1940031" cy="24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TSAD\Pictures\юля м и мам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5035" b="34693"/>
          <a:stretch/>
        </p:blipFill>
        <p:spPr bwMode="auto">
          <a:xfrm>
            <a:off x="2627783" y="3959269"/>
            <a:ext cx="2177529" cy="23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TSAD\Pictures\ю. макар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1"/>
            <a:ext cx="1512168" cy="25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TSAD\Pictures\юля м и пап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20783"/>
          <a:stretch/>
        </p:blipFill>
        <p:spPr bwMode="auto">
          <a:xfrm>
            <a:off x="7020272" y="3789041"/>
            <a:ext cx="1775047" cy="24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7245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729</Words>
  <Application>Microsoft Office PowerPoint</Application>
  <PresentationFormat>Экран (4:3)</PresentationFormat>
  <Paragraphs>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1_Тема Office</vt:lpstr>
      <vt:lpstr>2_Тема Office</vt:lpstr>
      <vt:lpstr>Тема Office</vt:lpstr>
      <vt:lpstr>3_Тема Office</vt:lpstr>
      <vt:lpstr>5_Тема Office</vt:lpstr>
      <vt:lpstr>6_Тема Office</vt:lpstr>
      <vt:lpstr>7_Тема Office</vt:lpstr>
      <vt:lpstr>8_Тема Office</vt:lpstr>
      <vt:lpstr>10_Тема Office</vt:lpstr>
      <vt:lpstr>12_Тема Office</vt:lpstr>
      <vt:lpstr>  Муниципальное   дошкольное образовательное учреждение детский сад    «Сказка»    </vt:lpstr>
      <vt:lpstr> </vt:lpstr>
      <vt:lpstr>    </vt:lpstr>
      <vt:lpstr>       Целью создания этой презентации является желание познакомить детей с семейными ценностями: любовь, доверие, доброта, верность, взаимопонимание, уважение. Научить видеть хорошее и замечать плохое.  Семейные ценности формируют  у маленького человека понимание роли семьи, её значимости и уникальности. Именно в окружении близких  дети учатся правильно выражать свои чувства, доброту и щедрость, уважение и любовь, нежность, доверие и честность… семья Горяиновых: </vt:lpstr>
      <vt:lpstr>Презентация PowerPoint</vt:lpstr>
      <vt:lpstr> </vt:lpstr>
      <vt:lpstr>Презентация PowerPoint</vt:lpstr>
      <vt:lpstr>Презентация PowerPoint</vt:lpstr>
      <vt:lpstr> Семейные ценности   </vt:lpstr>
      <vt:lpstr>Презентация PowerPoint</vt:lpstr>
      <vt:lpstr> </vt:lpstr>
      <vt:lpstr>  Как создать семейные традиции?  </vt:lpstr>
      <vt:lpstr>Работа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  дошкольное образовательное учреждение детский сад    «Сказка»    </dc:title>
  <dc:creator>DETSAD</dc:creator>
  <cp:lastModifiedBy>DETSAD</cp:lastModifiedBy>
  <cp:revision>30</cp:revision>
  <dcterms:created xsi:type="dcterms:W3CDTF">2024-12-09T14:39:20Z</dcterms:created>
  <dcterms:modified xsi:type="dcterms:W3CDTF">2026-03-25T10:43:53Z</dcterms:modified>
</cp:coreProperties>
</file>